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ПЛАНИРОВАНИЕ В СИСТЕМЕ МАРКЕТИНГА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Ключевые слова: маркетинговое планирование, АСП-подход, план маркетинга, стратегия, контроль, аудит.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12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Сущность маркетингового планирования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dirty="0"/>
              <a:t>Маркетинговое планирование представляет собой логическую последовательность действий, целью которых является формулирование маркетинговых целей организации и планов их достижений</a:t>
            </a:r>
            <a:r>
              <a:rPr lang="ru-RU" dirty="0" smtClean="0"/>
              <a:t>.</a:t>
            </a:r>
          </a:p>
          <a:p>
            <a:r>
              <a:rPr lang="ru-RU" dirty="0"/>
              <a:t>Планирование в маркетинге решает следующие основные задачи:</a:t>
            </a:r>
          </a:p>
          <a:p>
            <a:pPr lvl="0"/>
            <a:r>
              <a:rPr lang="ru-RU" dirty="0"/>
              <a:t>определяет цели;</a:t>
            </a:r>
          </a:p>
          <a:p>
            <a:pPr lvl="0"/>
            <a:r>
              <a:rPr lang="ru-RU" dirty="0"/>
              <a:t>задает структуру и резервы планов;</a:t>
            </a:r>
          </a:p>
          <a:p>
            <a:pPr lvl="0"/>
            <a:r>
              <a:rPr lang="ru-RU" dirty="0"/>
              <a:t>устанавливает исходные данные;</a:t>
            </a:r>
          </a:p>
          <a:p>
            <a:r>
              <a:rPr lang="ru-RU" dirty="0"/>
              <a:t>определяет общую организацию процесса и рамки планирования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578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АСП подход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 практической деятельности используется следующий подход к маркетинговому планированию </a:t>
            </a:r>
            <a:r>
              <a:rPr lang="ru-RU" dirty="0" smtClean="0"/>
              <a:t>(АСП-подход), согласно </a:t>
            </a:r>
            <a:r>
              <a:rPr lang="ru-RU" dirty="0"/>
              <a:t>которому выделяются следующие стадии этого процесса.</a:t>
            </a:r>
          </a:p>
          <a:p>
            <a:r>
              <a:rPr lang="ru-RU" dirty="0"/>
              <a:t>1)	Анализ (анализ хозяйственной деятельности фирмы, анализ рынка и его перспективности, анализ рыночной среды, SWOT-анализ, анализ потребителей, анализ целевых сегментов, конкурентный анализ</a:t>
            </a:r>
          </a:p>
          <a:p>
            <a:r>
              <a:rPr lang="ru-RU" dirty="0"/>
              <a:t>2)	Стратегические решения (определение основных целевых рынков, выделение основного преимущества, необходимое позиционирование продукта, цели маркетинга).</a:t>
            </a:r>
          </a:p>
          <a:p>
            <a:r>
              <a:rPr lang="ru-RU" dirty="0"/>
              <a:t>3)	Программы внедрения (планирование маркетинга-</a:t>
            </a:r>
            <a:r>
              <a:rPr lang="ru-RU" dirty="0" err="1"/>
              <a:t>микс</a:t>
            </a:r>
            <a:r>
              <a:rPr lang="ru-RU" dirty="0"/>
              <a:t>, определение обязанностей, сроков и бюджета, контроль и оценка эффективности плана).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271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АСП-подход к планированию маркетинга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Анализ хозяйственной деятельности фирмы предполагает выявление экономического потенциала, результатов, характеризующих хозяйственную деятельность, финансовое положение и платежеспособность.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149080"/>
            <a:ext cx="3246835" cy="250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12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Показатели.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Показатели, характеризующие экономический потенциал фирмы, следующие:</a:t>
            </a:r>
          </a:p>
          <a:p>
            <a:r>
              <a:rPr lang="ru-RU" dirty="0"/>
              <a:t>- Активы показывают виды имущественных ценностей, выступающих в виде основного капитала, куда входят постоянные объекты имущества и оборотного капитала, учитывающего денежные средства и те имущественные ценности, которые в ближайшее время будут переведены в денежные средства.</a:t>
            </a:r>
          </a:p>
          <a:p>
            <a:r>
              <a:rPr lang="ru-RU" dirty="0"/>
              <a:t>Высокий потенциал характерен: для фирм, производящих средства производства: основной капитал — 70%, оборотный — 30%; для фирмы, производящей предметы потребления: основной капитал — 65%, оборотный — 35%, для фирм-посредников: основной капитал — 32%, оборотный — 68%.</a:t>
            </a:r>
          </a:p>
          <a:p>
            <a:r>
              <a:rPr lang="ru-RU" dirty="0"/>
              <a:t>- Число и размещение производственных и сбытовых предприятий фирмы.</a:t>
            </a:r>
          </a:p>
          <a:p>
            <a:r>
              <a:rPr lang="ru-RU" dirty="0"/>
              <a:t>- Научно-исследовательский потенциал фирмы.</a:t>
            </a:r>
          </a:p>
          <a:p>
            <a:r>
              <a:rPr lang="ru-RU" dirty="0"/>
              <a:t>- Характеристика инфраструктуры фирмы.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Показатели, характеризующие хозяйственную деятельность фирмы, следующие:</a:t>
            </a:r>
          </a:p>
          <a:p>
            <a:r>
              <a:rPr lang="ru-RU" dirty="0"/>
              <a:t>- Показатели общих расходов (переменные расходы: расходы на маркетинговую деятельность, расходы на исследования и развитие; обязательные расходы: накладные расходы, административные расходы, расходы, связанные с поставками). </a:t>
            </a:r>
          </a:p>
          <a:p>
            <a:r>
              <a:rPr lang="ru-RU" dirty="0"/>
              <a:t>- Показатели поступления и расходования средств (чистая прибыль, амортизационные отчисления, поступления от реализации активов, увеличение долгосрочной и краткосрочной задолженности, эмиссия акций, дотации и субсидии). </a:t>
            </a:r>
          </a:p>
          <a:p>
            <a:r>
              <a:rPr lang="ru-RU" dirty="0"/>
              <a:t>- Показатели использования средств (капиталовложения, организационные расходы, приобретение быстрореализуемых ценных бумаг, увеличение счета в банке, расходы по эмиссии акций, погашение долгосрочной задолженности, выплата дивидендов).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37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Показатели эффективности деятельности фирмы: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Прибыль </a:t>
            </a:r>
            <a:r>
              <a:rPr lang="ru-RU" dirty="0"/>
              <a:t>— основной критерий, используемый для оценки деятельности предприятия.</a:t>
            </a:r>
          </a:p>
          <a:p>
            <a:r>
              <a:rPr lang="ru-RU" dirty="0"/>
              <a:t>Валовая (балансовая) прибыль — сумма: доходов от продаж, процентов за хранение собственных средств в банках; поступлений сумм штрафов и других непроизводственных поступлений (за вычетом выплат за кредит и уплаты штрафов).</a:t>
            </a:r>
          </a:p>
          <a:p>
            <a:r>
              <a:rPr lang="ru-RU" dirty="0"/>
              <a:t>Прибыль, представляемая к налогообложению,— разность между валовой (балансовой) прибылью и суммами отчислений в резервный и другие фонды.</a:t>
            </a:r>
          </a:p>
          <a:p>
            <a:r>
              <a:rPr lang="ru-RU" dirty="0"/>
              <a:t>Чистая прибыль — разница между валовой (балансовой) прибылью и суммой налогов.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125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Показатели </a:t>
            </a:r>
            <a:r>
              <a:rPr lang="ru-RU" dirty="0"/>
              <a:t>финансового положения фирмы: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	</a:t>
            </a:r>
            <a:r>
              <a:rPr lang="ru-RU" sz="2300" dirty="0"/>
              <a:t>структура собственного капитала (соотношение </a:t>
            </a:r>
            <a:r>
              <a:rPr lang="ru-RU" sz="2300" dirty="0" err="1"/>
              <a:t>долeй</a:t>
            </a:r>
            <a:r>
              <a:rPr lang="ru-RU" sz="2300" dirty="0"/>
              <a:t> акционерного капитала, эмиссионного дохода и капитализированной прибыли);</a:t>
            </a:r>
          </a:p>
          <a:p>
            <a:r>
              <a:rPr lang="ru-RU" sz="2300" dirty="0"/>
              <a:t>	отношение собственного капитала к балансовой стоимости активов — характеризует финансовое положение фирмы. Допустимый показатель &gt; 50%;</a:t>
            </a:r>
          </a:p>
          <a:p>
            <a:r>
              <a:rPr lang="ru-RU" sz="2300" dirty="0"/>
              <a:t>	отношение общей суммы задолженности к собственному капиталу — указывает соотношение внешних и собственных источников финансирования;</a:t>
            </a:r>
          </a:p>
          <a:p>
            <a:r>
              <a:rPr lang="ru-RU" sz="2300" dirty="0"/>
              <a:t>	отношение оборотных активов к краткосрочной задолженности — свидетельствует об уровне платежеспособности фирмы, не должно быть &lt; 1;</a:t>
            </a:r>
          </a:p>
          <a:p>
            <a:r>
              <a:rPr lang="ru-RU" sz="2300" dirty="0"/>
              <a:t>	отношение поступлений наличности к стоимости капиталовложений в текущем году — является показателем самофинансирования, должно стремиться к 100%;</a:t>
            </a:r>
          </a:p>
          <a:p>
            <a:r>
              <a:rPr lang="ru-RU" sz="2300" dirty="0"/>
              <a:t>	отношение наличных средств и быстрореализуемых ценных бумаг к текущим оборотным активам — является показателем ликвидности. Характеризует платежеспособность фирмы;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41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Таблица  29 – Анализ перспективности рынка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Анализ перспективности рынка начинается с определения его типа и оценки рыночных показателей. Для регистрации полученной информации рекомендуется использование следующей формы</a:t>
            </a:r>
            <a:r>
              <a:rPr lang="ru-RU" sz="1200" dirty="0" smtClean="0"/>
              <a:t>.</a:t>
            </a:r>
          </a:p>
          <a:p>
            <a:endParaRPr lang="ru-RU" sz="1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365883"/>
              </p:ext>
            </p:extLst>
          </p:nvPr>
        </p:nvGraphicFramePr>
        <p:xfrm>
          <a:off x="1979712" y="3501008"/>
          <a:ext cx="4983348" cy="31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878"/>
                <a:gridCol w="497890"/>
                <a:gridCol w="769288"/>
                <a:gridCol w="901039"/>
                <a:gridCol w="699712"/>
                <a:gridCol w="769288"/>
                <a:gridCol w="847253"/>
              </a:tblGrid>
              <a:tr h="814235">
                <a:tc>
                  <a:txBody>
                    <a:bodyPr/>
                    <a:lstStyle/>
                    <a:p>
                      <a:pPr marL="108585"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</a:rPr>
                        <a:t>Объем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</a:rPr>
                        <a:t>продаж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Товарооборот (ден. ед.)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</a:rPr>
                        <a:t>Прибыльность (</a:t>
                      </a:r>
                      <a:r>
                        <a:rPr lang="ru-RU" sz="1200" u="none" strike="noStrike" spc="0" dirty="0" err="1">
                          <a:effectLst/>
                        </a:rPr>
                        <a:t>ден</a:t>
                      </a:r>
                      <a:r>
                        <a:rPr lang="ru-RU" sz="1200" u="none" strike="noStrike" spc="0" dirty="0">
                          <a:effectLst/>
                        </a:rPr>
                        <a:t>. ед.)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Доля</a:t>
                      </a:r>
                      <a:endParaRPr lang="ru-RU" sz="1000">
                        <a:effectLst/>
                      </a:endParaRPr>
                    </a:p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рынка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конкурентов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Количество</a:t>
                      </a:r>
                      <a:endParaRPr lang="ru-RU" sz="1000">
                        <a:effectLst/>
                      </a:endParaRPr>
                    </a:p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основных</a:t>
                      </a:r>
                      <a:endParaRPr lang="ru-RU" sz="1000">
                        <a:effectLst/>
                      </a:endParaRPr>
                    </a:p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покупателей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  <a:tr h="414982">
                <a:tc>
                  <a:txBody>
                    <a:bodyPr/>
                    <a:lstStyle/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t-3</a:t>
                      </a:r>
                      <a:endParaRPr lang="ru-RU" sz="750">
                        <a:effectLst/>
                      </a:endParaRPr>
                    </a:p>
                    <a:p>
                      <a:pPr marL="108585"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  <a:tr h="404176">
                <a:tc>
                  <a:txBody>
                    <a:bodyPr/>
                    <a:lstStyle/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t-</a:t>
                      </a:r>
                      <a:r>
                        <a:rPr lang="ru-RU" sz="1200">
                          <a:effectLst/>
                        </a:rPr>
                        <a:t>2</a:t>
                      </a:r>
                      <a:endParaRPr lang="ru-RU" sz="750">
                        <a:effectLst/>
                      </a:endParaRPr>
                    </a:p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7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  <a:tr h="404176">
                <a:tc>
                  <a:txBody>
                    <a:bodyPr/>
                    <a:lstStyle/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t-</a:t>
                      </a:r>
                      <a:r>
                        <a:rPr lang="ru-RU" sz="1200">
                          <a:effectLst/>
                        </a:rPr>
                        <a:t>1</a:t>
                      </a:r>
                      <a:endParaRPr lang="ru-RU" sz="750">
                        <a:effectLst/>
                      </a:endParaRPr>
                    </a:p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7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  <a:tr h="532953">
                <a:tc>
                  <a:txBody>
                    <a:bodyPr/>
                    <a:lstStyle/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Текущий год</a:t>
                      </a:r>
                      <a:endParaRPr lang="ru-RU" sz="7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  <a:tr h="202088">
                <a:tc>
                  <a:txBody>
                    <a:bodyPr/>
                    <a:lstStyle/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</a:t>
                      </a:r>
                      <a:r>
                        <a:rPr lang="ru-RU" sz="1200">
                          <a:effectLst/>
                        </a:rPr>
                        <a:t>+1</a:t>
                      </a:r>
                      <a:endParaRPr lang="ru-RU" sz="7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  <a:tr h="202088">
                <a:tc>
                  <a:txBody>
                    <a:bodyPr/>
                    <a:lstStyle/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</a:t>
                      </a:r>
                      <a:r>
                        <a:rPr lang="ru-RU" sz="1200">
                          <a:effectLst/>
                        </a:rPr>
                        <a:t>+</a:t>
                      </a:r>
                      <a:r>
                        <a:rPr lang="en-US" sz="1200">
                          <a:effectLst/>
                        </a:rPr>
                        <a:t>2</a:t>
                      </a:r>
                      <a:endParaRPr lang="ru-RU" sz="7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  <a:tr h="202088">
                <a:tc>
                  <a:txBody>
                    <a:bodyPr/>
                    <a:lstStyle/>
                    <a:p>
                      <a:pPr marL="108585" indent="-83820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</a:t>
                      </a:r>
                      <a:r>
                        <a:rPr lang="ru-RU" sz="1200">
                          <a:effectLst/>
                        </a:rPr>
                        <a:t>+</a:t>
                      </a:r>
                      <a:r>
                        <a:rPr lang="en-US" sz="1200">
                          <a:effectLst/>
                        </a:rPr>
                        <a:t>3</a:t>
                      </a:r>
                      <a:endParaRPr lang="ru-RU" sz="7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u="none" strike="noStrike" spc="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86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Спрос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Следующим этапом анализа перспективности рынка является оценка конъюнктуры рынка, которая характеризуется соотношением между спросом и предложением продукта на определенный момент времени.</a:t>
            </a:r>
          </a:p>
          <a:p>
            <a:r>
              <a:rPr lang="ru-RU" dirty="0"/>
              <a:t>Спрос— это потребность, подкрепленная покупательской способностью. Оценка спроса позволяет правильно сориентировать маркетинговую деятельность фирмы. Важнейшими характеристиками спроса являются уровни спроса, характер спроса, объем спроса и степень удовлетворенности спроса.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859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Уровни спроса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Уровни спроса определяются в зависимости от классификации товара по его способности удовлетворения потребности:</a:t>
            </a:r>
          </a:p>
          <a:p>
            <a:r>
              <a:rPr lang="ru-RU" dirty="0"/>
              <a:t>—	товары, удовлетворяющие одну потребность различными способами: родовые конкуренты. Пример: потребность — жажда. Родовые конкуренты: соки, минеральная вода, чай и т.д.;</a:t>
            </a:r>
          </a:p>
          <a:p>
            <a:r>
              <a:rPr lang="ru-RU" dirty="0"/>
              <a:t>—	товары, одинаково удовлетворяющие одну потребность: видовые конкуренты. Пример: соки 100%, нектары и напитки;</a:t>
            </a:r>
          </a:p>
          <a:p>
            <a:r>
              <a:rPr lang="ru-RU" dirty="0"/>
              <a:t>—	различные марки одного товара: марочные конкуренты. Пример: соки «Я», «</a:t>
            </a:r>
            <a:r>
              <a:rPr lang="ru-RU" dirty="0" err="1"/>
              <a:t>Rich</a:t>
            </a:r>
            <a:r>
              <a:rPr lang="ru-RU" dirty="0"/>
              <a:t>», «Вимм-Билль-Данн» и т.д.</a:t>
            </a:r>
          </a:p>
          <a:p>
            <a:r>
              <a:rPr lang="ru-RU" dirty="0"/>
              <a:t>Соответственно выделяют:</a:t>
            </a:r>
          </a:p>
          <a:p>
            <a:r>
              <a:rPr lang="ru-RU" dirty="0"/>
              <a:t>—	уровень родового спроса;</a:t>
            </a:r>
          </a:p>
          <a:p>
            <a:r>
              <a:rPr lang="ru-RU" dirty="0"/>
              <a:t>—	уровень видового спроса;</a:t>
            </a:r>
          </a:p>
          <a:p>
            <a:r>
              <a:rPr lang="ru-RU" dirty="0"/>
              <a:t>—	уровень спроса на марку.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243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70000" lnSpcReduction="20000"/>
          </a:bodyPr>
          <a:lstStyle/>
          <a:p>
            <a:r>
              <a:rPr lang="ru-RU" sz="1500" dirty="0"/>
              <a:t>Данный принцип классификации спроса лег в основу анализа </a:t>
            </a:r>
            <a:r>
              <a:rPr lang="ru-RU" sz="1500" dirty="0" err="1"/>
              <a:t>Порфитта</a:t>
            </a:r>
            <a:r>
              <a:rPr lang="ru-RU" sz="1500" dirty="0"/>
              <a:t> и Коллинза, согласно которому определяется спрос на товары длительного пользования (рассчитывается на домохозяйство) и кратковременного (рассчитывается на душу населения</a:t>
            </a:r>
            <a:r>
              <a:rPr lang="ru-RU" sz="1500" dirty="0" smtClean="0"/>
              <a:t>):</a:t>
            </a:r>
          </a:p>
          <a:p>
            <a:r>
              <a:rPr lang="en-US" sz="1500" dirty="0"/>
              <a:t>S</a:t>
            </a:r>
            <a:r>
              <a:rPr lang="ru-RU" sz="1500" baseline="-25000" dirty="0"/>
              <a:t>д</a:t>
            </a:r>
            <a:r>
              <a:rPr lang="ru-RU" sz="1500" dirty="0"/>
              <a:t> = </a:t>
            </a:r>
            <a:r>
              <a:rPr lang="en-US" sz="1500" dirty="0"/>
              <a:t>S</a:t>
            </a:r>
            <a:r>
              <a:rPr lang="ru-RU" sz="1500" baseline="-25000" dirty="0"/>
              <a:t>1</a:t>
            </a:r>
            <a:r>
              <a:rPr lang="ru-RU" sz="1500" dirty="0"/>
              <a:t> + </a:t>
            </a:r>
            <a:r>
              <a:rPr lang="en-US" sz="1500" dirty="0"/>
              <a:t>S</a:t>
            </a:r>
            <a:r>
              <a:rPr lang="ru-RU" sz="1500" i="1" baseline="-25000" dirty="0"/>
              <a:t>2</a:t>
            </a:r>
            <a:r>
              <a:rPr lang="ru-RU" sz="1500" dirty="0"/>
              <a:t> + </a:t>
            </a:r>
            <a:r>
              <a:rPr lang="en-US" sz="1500" dirty="0"/>
              <a:t>S</a:t>
            </a:r>
            <a:r>
              <a:rPr lang="ru-RU" sz="1500" baseline="-25000" dirty="0"/>
              <a:t>д</a:t>
            </a:r>
            <a:r>
              <a:rPr lang="en-US" sz="1500" baseline="-25000" dirty="0"/>
              <a:t>o</a:t>
            </a:r>
            <a:r>
              <a:rPr lang="ru-RU" sz="1500" baseline="-25000" dirty="0"/>
              <a:t>п</a:t>
            </a:r>
            <a:r>
              <a:rPr lang="ru-RU" sz="1500" dirty="0"/>
              <a:t>,</a:t>
            </a:r>
            <a:r>
              <a:rPr lang="ru-RU" sz="1500" i="1" dirty="0"/>
              <a:t>					</a:t>
            </a:r>
            <a:r>
              <a:rPr lang="ru-RU" sz="1500" dirty="0"/>
              <a:t>(4)</a:t>
            </a:r>
            <a:endParaRPr lang="ru-RU" sz="1500" i="1" dirty="0"/>
          </a:p>
          <a:p>
            <a:r>
              <a:rPr lang="ru-RU" sz="1500" dirty="0"/>
              <a:t>где	</a:t>
            </a:r>
            <a:r>
              <a:rPr lang="ru-RU" sz="1500" dirty="0" err="1"/>
              <a:t>S</a:t>
            </a:r>
            <a:r>
              <a:rPr lang="ru-RU" sz="1500" baseline="-25000" dirty="0" err="1"/>
              <a:t>д</a:t>
            </a:r>
            <a:r>
              <a:rPr lang="ru-RU" sz="1500" dirty="0"/>
              <a:t> — спрос на товары длительного пользования;</a:t>
            </a:r>
          </a:p>
          <a:p>
            <a:r>
              <a:rPr lang="ru-RU" sz="1500" dirty="0"/>
              <a:t>S</a:t>
            </a:r>
            <a:r>
              <a:rPr lang="ru-RU" sz="1500" baseline="-25000" dirty="0"/>
              <a:t>1</a:t>
            </a:r>
            <a:r>
              <a:rPr lang="ru-RU" sz="1500" dirty="0"/>
              <a:t> — первичный спрос;</a:t>
            </a:r>
          </a:p>
          <a:p>
            <a:r>
              <a:rPr lang="ru-RU" sz="1500" dirty="0"/>
              <a:t>S</a:t>
            </a:r>
            <a:r>
              <a:rPr lang="en-US" sz="1500" baseline="-25000" dirty="0"/>
              <a:t>2</a:t>
            </a:r>
            <a:r>
              <a:rPr lang="ru-RU" sz="1500" dirty="0"/>
              <a:t> — замещающий спрос;</a:t>
            </a:r>
          </a:p>
          <a:p>
            <a:r>
              <a:rPr lang="ru-RU" sz="1500" dirty="0" err="1"/>
              <a:t>S</a:t>
            </a:r>
            <a:r>
              <a:rPr lang="ru-RU" sz="1500" baseline="-25000" dirty="0" err="1"/>
              <a:t>дoп</a:t>
            </a:r>
            <a:r>
              <a:rPr lang="ru-RU" sz="1500" i="1" dirty="0"/>
              <a:t> —</a:t>
            </a:r>
            <a:r>
              <a:rPr lang="ru-RU" sz="1500" dirty="0"/>
              <a:t> дополнительный спрос.</a:t>
            </a:r>
          </a:p>
          <a:p>
            <a:r>
              <a:rPr lang="ru-RU" sz="1500" dirty="0"/>
              <a:t> </a:t>
            </a:r>
          </a:p>
          <a:p>
            <a:r>
              <a:rPr lang="ru-RU" sz="1500" dirty="0"/>
              <a:t>S</a:t>
            </a:r>
            <a:r>
              <a:rPr lang="ru-RU" sz="1500" baseline="-25000" dirty="0"/>
              <a:t>K</a:t>
            </a:r>
            <a:r>
              <a:rPr lang="ru-RU" sz="1500" i="1" dirty="0"/>
              <a:t> = </a:t>
            </a:r>
            <a:r>
              <a:rPr lang="ru-RU" sz="1500" dirty="0"/>
              <a:t>K</a:t>
            </a:r>
            <a:r>
              <a:rPr lang="ru-RU" sz="1500" baseline="-25000" dirty="0"/>
              <a:t>1</a:t>
            </a:r>
            <a:r>
              <a:rPr lang="ru-RU" sz="1500" i="1" dirty="0"/>
              <a:t> * </a:t>
            </a:r>
            <a:r>
              <a:rPr lang="ru-RU" sz="1500" dirty="0"/>
              <a:t>К</a:t>
            </a:r>
            <a:r>
              <a:rPr lang="en-US" sz="1500" i="1" baseline="-25000" dirty="0"/>
              <a:t>2</a:t>
            </a:r>
            <a:r>
              <a:rPr lang="ru-RU" sz="1500" i="1" dirty="0"/>
              <a:t> * </a:t>
            </a:r>
            <a:r>
              <a:rPr lang="ru-RU" sz="1500" dirty="0" err="1"/>
              <a:t>J</a:t>
            </a:r>
            <a:r>
              <a:rPr lang="ru-RU" sz="1500" baseline="-25000" dirty="0" err="1"/>
              <a:t>nomp</a:t>
            </a:r>
            <a:r>
              <a:rPr lang="ru-RU" sz="1500" dirty="0"/>
              <a:t> ,</a:t>
            </a:r>
          </a:p>
          <a:p>
            <a:r>
              <a:rPr lang="ru-RU" sz="1500" dirty="0"/>
              <a:t>где S</a:t>
            </a:r>
            <a:r>
              <a:rPr lang="ru-RU" sz="1500" baseline="-25000" dirty="0"/>
              <a:t>K</a:t>
            </a:r>
            <a:r>
              <a:rPr lang="ru-RU" sz="1500" dirty="0"/>
              <a:t> — совокупный спрос на товары кратковременного пользования;</a:t>
            </a:r>
          </a:p>
          <a:p>
            <a:r>
              <a:rPr lang="ru-RU" sz="1500" dirty="0"/>
              <a:t>K</a:t>
            </a:r>
            <a:r>
              <a:rPr lang="ru-RU" sz="1500" baseline="-25000" dirty="0"/>
              <a:t>1</a:t>
            </a:r>
            <a:r>
              <a:rPr lang="ru-RU" sz="1500" dirty="0"/>
              <a:t>— первичное проникновение (% купивших один раз);</a:t>
            </a:r>
          </a:p>
          <a:p>
            <a:r>
              <a:rPr lang="ru-RU" sz="1500" dirty="0"/>
              <a:t>К</a:t>
            </a:r>
            <a:r>
              <a:rPr lang="en-US" sz="1500" baseline="-25000" dirty="0"/>
              <a:t>2</a:t>
            </a:r>
            <a:r>
              <a:rPr lang="ru-RU" sz="1500" dirty="0"/>
              <a:t> — вторичное приобретение (% от попробовавших товар и покупающих его в дальнейшем);</a:t>
            </a:r>
          </a:p>
          <a:p>
            <a:r>
              <a:rPr lang="ru-RU" sz="1500" dirty="0" err="1"/>
              <a:t>J</a:t>
            </a:r>
            <a:r>
              <a:rPr lang="ru-RU" sz="1500" baseline="-25000" dirty="0" err="1"/>
              <a:t>nomp</a:t>
            </a:r>
            <a:r>
              <a:rPr lang="ru-RU" sz="1500" i="1" dirty="0"/>
              <a:t> —</a:t>
            </a:r>
            <a:r>
              <a:rPr lang="ru-RU" sz="1500" dirty="0"/>
              <a:t> коэффициент потребления.</a:t>
            </a:r>
          </a:p>
          <a:p>
            <a:r>
              <a:rPr lang="ru-RU" sz="1500" dirty="0"/>
              <a:t>Индекс интенсивности потребления товара определяется по формуле:</a:t>
            </a:r>
          </a:p>
          <a:p>
            <a:r>
              <a:rPr lang="ru-RU" sz="1500" dirty="0" err="1"/>
              <a:t>J</a:t>
            </a:r>
            <a:r>
              <a:rPr lang="ru-RU" sz="1500" baseline="-25000" dirty="0" err="1"/>
              <a:t>nomp</a:t>
            </a:r>
            <a:r>
              <a:rPr lang="ru-RU" sz="1500" dirty="0"/>
              <a:t>=</a:t>
            </a:r>
            <a:r>
              <a:rPr lang="ru-RU" sz="1500" dirty="0" err="1"/>
              <a:t>ИТ</a:t>
            </a:r>
            <a:r>
              <a:rPr lang="ru-RU" sz="1500" baseline="-25000" dirty="0" err="1"/>
              <a:t>с</a:t>
            </a:r>
            <a:r>
              <a:rPr lang="ru-RU" sz="1500" dirty="0"/>
              <a:t>/</a:t>
            </a:r>
            <a:r>
              <a:rPr lang="ru-RU" sz="1500" dirty="0" err="1"/>
              <a:t>ИВТ</a:t>
            </a:r>
            <a:r>
              <a:rPr lang="ru-RU" sz="1500" baseline="-25000" dirty="0" err="1"/>
              <a:t>с</a:t>
            </a:r>
            <a:r>
              <a:rPr lang="ru-RU" sz="1500" i="1" baseline="-25000" dirty="0"/>
              <a:t>					</a:t>
            </a:r>
            <a:r>
              <a:rPr lang="ru-RU" sz="1500" dirty="0"/>
              <a:t>(5)</a:t>
            </a:r>
            <a:endParaRPr lang="ru-RU" sz="1500" i="1" dirty="0"/>
          </a:p>
          <a:p>
            <a:r>
              <a:rPr lang="ru-RU" sz="1500" dirty="0"/>
              <a:t>где </a:t>
            </a:r>
            <a:r>
              <a:rPr lang="ru-RU" sz="1500" i="1" dirty="0" err="1"/>
              <a:t>ИТс</a:t>
            </a:r>
            <a:r>
              <a:rPr lang="ru-RU" sz="1500" dirty="0"/>
              <a:t> — среднее использование товара по продукту фирмы;</a:t>
            </a:r>
          </a:p>
          <a:p>
            <a:r>
              <a:rPr lang="ru-RU" sz="1500" i="1" dirty="0" err="1"/>
              <a:t>ИВТс</a:t>
            </a:r>
            <a:r>
              <a:rPr lang="ru-RU" sz="1500" i="1" dirty="0"/>
              <a:t> —</a:t>
            </a:r>
            <a:r>
              <a:rPr lang="ru-RU" sz="1500" dirty="0"/>
              <a:t> среднее использование вида товара.</a:t>
            </a:r>
          </a:p>
          <a:p>
            <a:r>
              <a:rPr lang="ru-RU" sz="1500" dirty="0"/>
              <a:t>При </a:t>
            </a:r>
            <a:r>
              <a:rPr lang="en-US" sz="1500" b="1" i="1" dirty="0" err="1"/>
              <a:t>J</a:t>
            </a:r>
            <a:r>
              <a:rPr lang="en-US" sz="1500" b="1" i="1" baseline="-25000" dirty="0" err="1"/>
              <a:t>nomp</a:t>
            </a:r>
            <a:r>
              <a:rPr lang="ru-RU" sz="1500" dirty="0"/>
              <a:t> &lt; 1 товар фирмы потребляется хуже по сравнению со среднерыночным, при </a:t>
            </a:r>
            <a:r>
              <a:rPr lang="en-US" sz="1500" b="1" i="1" dirty="0" err="1"/>
              <a:t>J</a:t>
            </a:r>
            <a:r>
              <a:rPr lang="en-US" sz="1500" b="1" i="1" baseline="-25000" dirty="0" err="1"/>
              <a:t>nomp</a:t>
            </a:r>
            <a:r>
              <a:rPr lang="ru-RU" sz="1500" b="1" i="1" dirty="0"/>
              <a:t> &gt;</a:t>
            </a:r>
            <a:r>
              <a:rPr lang="ru-RU" sz="1500" dirty="0"/>
              <a:t> 1 лучше, при </a:t>
            </a:r>
            <a:r>
              <a:rPr lang="en-US" sz="1500" b="1" i="1" dirty="0" err="1"/>
              <a:t>J</a:t>
            </a:r>
            <a:r>
              <a:rPr lang="en-US" sz="1500" b="1" i="1" baseline="-25000" dirty="0" err="1"/>
              <a:t>nomp</a:t>
            </a:r>
            <a:r>
              <a:rPr lang="ru-RU" sz="1500" dirty="0"/>
              <a:t> = 1 потребление совпадает.</a:t>
            </a:r>
          </a:p>
          <a:p>
            <a:r>
              <a:rPr lang="ru-RU" sz="1500" dirty="0"/>
              <a:t>Объем спроса зависит от большого количества факторов, эта взаимосвязь отражается общей функцией спроса:</a:t>
            </a:r>
          </a:p>
          <a:p>
            <a:r>
              <a:rPr lang="ru-RU" sz="1500" dirty="0" err="1"/>
              <a:t>С</a:t>
            </a:r>
            <a:r>
              <a:rPr lang="ru-RU" sz="1500" baseline="-25000" dirty="0" err="1"/>
              <a:t>х</a:t>
            </a:r>
            <a:r>
              <a:rPr lang="en-US" sz="1500" dirty="0"/>
              <a:t> =ƒ(</a:t>
            </a:r>
            <a:r>
              <a:rPr lang="ru-RU" sz="1500" dirty="0"/>
              <a:t>Р</a:t>
            </a:r>
            <a:r>
              <a:rPr lang="ru-RU" sz="1500" baseline="-25000" dirty="0"/>
              <a:t>Х</a:t>
            </a:r>
            <a:r>
              <a:rPr lang="en-US" sz="1500" dirty="0"/>
              <a:t>, </a:t>
            </a:r>
            <a:r>
              <a:rPr lang="ru-RU" sz="1500" dirty="0" err="1"/>
              <a:t>Ру</a:t>
            </a:r>
            <a:r>
              <a:rPr lang="en-US" sz="1500" dirty="0"/>
              <a:t>,... </a:t>
            </a:r>
            <a:r>
              <a:rPr lang="en-US" sz="1500" dirty="0" err="1"/>
              <a:t>P</a:t>
            </a:r>
            <a:r>
              <a:rPr lang="en-US" sz="1500" baseline="-25000" dirty="0" err="1"/>
              <a:t>z</a:t>
            </a:r>
            <a:r>
              <a:rPr lang="en-US" sz="1500" dirty="0"/>
              <a:t>, I, W, </a:t>
            </a:r>
            <a:r>
              <a:rPr lang="ru-RU" sz="1500" dirty="0" err="1"/>
              <a:t>Т</a:t>
            </a:r>
            <a:r>
              <a:rPr lang="ru-RU" sz="1500" baseline="-25000" dirty="0" err="1"/>
              <a:t>х</a:t>
            </a:r>
            <a:r>
              <a:rPr lang="en-US" sz="1500" dirty="0"/>
              <a:t>, F, S, q),			(6)	</a:t>
            </a:r>
            <a:endParaRPr lang="ru-RU" sz="1500" b="1" i="1" dirty="0"/>
          </a:p>
          <a:p>
            <a:r>
              <a:rPr lang="ru-RU" sz="1500" dirty="0"/>
              <a:t>где </a:t>
            </a:r>
            <a:r>
              <a:rPr lang="ru-RU" sz="1500" i="1" dirty="0" err="1"/>
              <a:t>С</a:t>
            </a:r>
            <a:r>
              <a:rPr lang="ru-RU" sz="1500" i="1" baseline="-25000" dirty="0" err="1"/>
              <a:t>х</a:t>
            </a:r>
            <a:r>
              <a:rPr lang="ru-RU" sz="1500" i="1" dirty="0"/>
              <a:t> —</a:t>
            </a:r>
            <a:r>
              <a:rPr lang="ru-RU" sz="1500" dirty="0"/>
              <a:t> объем спроса на товар в единицу времени;</a:t>
            </a:r>
          </a:p>
          <a:p>
            <a:r>
              <a:rPr lang="ru-RU" sz="1500" i="1" dirty="0" err="1"/>
              <a:t>Р</a:t>
            </a:r>
            <a:r>
              <a:rPr lang="ru-RU" sz="1500" i="1" baseline="-25000" dirty="0" err="1"/>
              <a:t>х</a:t>
            </a:r>
            <a:r>
              <a:rPr lang="ru-RU" sz="1500" i="1" dirty="0"/>
              <a:t> —</a:t>
            </a:r>
            <a:r>
              <a:rPr lang="ru-RU" sz="1500" dirty="0"/>
              <a:t> цена товара;</a:t>
            </a:r>
          </a:p>
          <a:p>
            <a:r>
              <a:rPr lang="ru-RU" sz="1500" i="1" dirty="0" err="1"/>
              <a:t>Р</a:t>
            </a:r>
            <a:r>
              <a:rPr lang="ru-RU" sz="1500" i="1" baseline="-25000" dirty="0" err="1"/>
              <a:t>у</a:t>
            </a:r>
            <a:r>
              <a:rPr lang="ru-RU" sz="1500" i="1" dirty="0"/>
              <a:t>... Р</a:t>
            </a:r>
            <a:r>
              <a:rPr lang="en-US" sz="1500" i="1" baseline="-25000" dirty="0"/>
              <a:t>z</a:t>
            </a:r>
            <a:r>
              <a:rPr lang="ru-RU" sz="1500" dirty="0"/>
              <a:t> — цены товаров-заменителей и взаимодополняющих товаров;</a:t>
            </a:r>
          </a:p>
          <a:p>
            <a:r>
              <a:rPr lang="ru-RU" sz="1500" i="1" dirty="0"/>
              <a:t>I —</a:t>
            </a:r>
            <a:r>
              <a:rPr lang="ru-RU" sz="1500" dirty="0"/>
              <a:t> доход покупателя;</a:t>
            </a:r>
          </a:p>
          <a:p>
            <a:r>
              <a:rPr lang="en-US" sz="1500" i="1" dirty="0"/>
              <a:t>W</a:t>
            </a:r>
            <a:r>
              <a:rPr lang="ru-RU" sz="1500" i="1" dirty="0"/>
              <a:t> —</a:t>
            </a:r>
            <a:r>
              <a:rPr lang="ru-RU" sz="1500" dirty="0"/>
              <a:t> покупательская способность;</a:t>
            </a:r>
          </a:p>
          <a:p>
            <a:r>
              <a:rPr lang="ru-RU" sz="1500" i="1" dirty="0" err="1"/>
              <a:t>Т</a:t>
            </a:r>
            <a:r>
              <a:rPr lang="ru-RU" sz="1500" i="1" baseline="-25000" dirty="0" err="1"/>
              <a:t>х</a:t>
            </a:r>
            <a:r>
              <a:rPr lang="ru-RU" sz="1500" i="1" dirty="0"/>
              <a:t> —</a:t>
            </a:r>
            <a:r>
              <a:rPr lang="ru-RU" sz="1500" dirty="0"/>
              <a:t> потребность покупателя в товаре;</a:t>
            </a:r>
          </a:p>
          <a:p>
            <a:r>
              <a:rPr lang="en-US" sz="1500" i="1" dirty="0"/>
              <a:t>F</a:t>
            </a:r>
            <a:r>
              <a:rPr lang="ru-RU" sz="1500" dirty="0"/>
              <a:t> — мнение потребителей относительно перспектив его благосостояния;</a:t>
            </a:r>
          </a:p>
          <a:p>
            <a:r>
              <a:rPr lang="en-US" sz="1500" dirty="0"/>
              <a:t>q</a:t>
            </a:r>
            <a:r>
              <a:rPr lang="ru-RU" sz="1500" dirty="0"/>
              <a:t> — сезонность потребности; </a:t>
            </a:r>
            <a:r>
              <a:rPr lang="en-US" sz="1500" i="1" dirty="0"/>
              <a:t>q</a:t>
            </a:r>
            <a:r>
              <a:rPr lang="ru-RU" sz="1500" i="1" dirty="0"/>
              <a:t> —</a:t>
            </a:r>
            <a:r>
              <a:rPr lang="ru-RU" sz="1500" dirty="0"/>
              <a:t> количество покупателей.</a:t>
            </a:r>
          </a:p>
          <a:p>
            <a:r>
              <a:rPr lang="ru-RU" sz="1500" dirty="0"/>
              <a:t>Для определения оптимальных размеров производства определяется текущий спрос (на данный момент времени), перспективный (ожидаемый в будущем) и степень удовлетворения спроса (К</a:t>
            </a:r>
            <a:r>
              <a:rPr lang="ru-RU" sz="1500" baseline="-25000" dirty="0"/>
              <a:t>с</a:t>
            </a:r>
            <a:r>
              <a:rPr lang="ru-RU" sz="1500" dirty="0"/>
              <a:t>):</a:t>
            </a:r>
          </a:p>
          <a:p>
            <a:r>
              <a:rPr lang="ru-RU" sz="1500" dirty="0"/>
              <a:t>К</a:t>
            </a:r>
            <a:r>
              <a:rPr lang="ru-RU" sz="1500" baseline="-25000" dirty="0"/>
              <a:t>с</a:t>
            </a:r>
            <a:r>
              <a:rPr lang="ru-RU" sz="1500" dirty="0"/>
              <a:t>=Е/С				(7)	</a:t>
            </a:r>
          </a:p>
          <a:p>
            <a:r>
              <a:rPr lang="ru-RU" sz="1500" dirty="0"/>
              <a:t>где </a:t>
            </a:r>
            <a:r>
              <a:rPr lang="ru-RU" sz="1500" i="1" dirty="0"/>
              <a:t>Е —</a:t>
            </a:r>
            <a:r>
              <a:rPr lang="ru-RU" sz="1500" dirty="0"/>
              <a:t> емкость рынка;</a:t>
            </a:r>
          </a:p>
          <a:p>
            <a:r>
              <a:rPr lang="ru-RU" sz="1500" i="1" dirty="0"/>
              <a:t>С</a:t>
            </a:r>
            <a:r>
              <a:rPr lang="ru-RU" sz="1500" dirty="0"/>
              <a:t> — спрос на данный товар.</a:t>
            </a:r>
          </a:p>
          <a:p>
            <a:r>
              <a:rPr lang="ru-RU" sz="1100" dirty="0"/>
              <a:t>Если К</a:t>
            </a:r>
            <a:r>
              <a:rPr lang="ru-RU" sz="1100" b="1" i="1" baseline="-25000" dirty="0"/>
              <a:t>с</a:t>
            </a:r>
            <a:r>
              <a:rPr lang="ru-RU" sz="1100" b="1" i="1" dirty="0"/>
              <a:t> &lt;</a:t>
            </a:r>
            <a:r>
              <a:rPr lang="ru-RU" sz="1100" dirty="0"/>
              <a:t> 1, то спрос превышает предложение, при К</a:t>
            </a:r>
            <a:r>
              <a:rPr lang="ru-RU" sz="1100" b="1" i="1" baseline="-25000" dirty="0"/>
              <a:t>с</a:t>
            </a:r>
            <a:r>
              <a:rPr lang="ru-RU" sz="1100" b="1" i="1" dirty="0"/>
              <a:t>&gt;</a:t>
            </a:r>
            <a:r>
              <a:rPr lang="ru-RU" sz="1100" dirty="0"/>
              <a:t> 1 предложение превышает спрос.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720177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Оценка направленности влияния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Позитивное влияние (+1)	</a:t>
            </a:r>
          </a:p>
          <a:p>
            <a:r>
              <a:rPr lang="ru-RU" dirty="0"/>
              <a:t>Негативное влияние (-1)</a:t>
            </a:r>
          </a:p>
          <a:p>
            <a:r>
              <a:rPr lang="ru-RU" dirty="0"/>
              <a:t>Затем рассчитывается интегральная оценка, указывающая на степень важности фактора для организации:</a:t>
            </a:r>
          </a:p>
          <a:p>
            <a:r>
              <a:rPr lang="ru-RU" dirty="0"/>
              <a:t>D = A*B*C, 			(8)	</a:t>
            </a:r>
          </a:p>
          <a:p>
            <a:r>
              <a:rPr lang="ru-RU" dirty="0"/>
              <a:t>где А — важность для отрасли;</a:t>
            </a:r>
          </a:p>
          <a:p>
            <a:r>
              <a:rPr lang="ru-RU" dirty="0"/>
              <a:t>В — влияние на организацию;</a:t>
            </a:r>
          </a:p>
          <a:p>
            <a:r>
              <a:rPr lang="ru-RU" dirty="0"/>
              <a:t>С — направленность влияния.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4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SWOT-</a:t>
            </a:r>
            <a:r>
              <a:rPr lang="ru-RU" dirty="0"/>
              <a:t>анализ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SWOT-анализ является эффективным инструментом для проведения оценки возможностей фирмы. Он предусматривает изучение сильных и слабых сторон предприятия, возможностей и прогнозирование потенциальных угроз.</a:t>
            </a:r>
          </a:p>
          <a:p>
            <a:r>
              <a:rPr lang="ru-RU" dirty="0"/>
              <a:t>Процедура SWOT состоит из нескольких этапов:</a:t>
            </a:r>
          </a:p>
          <a:p>
            <a:r>
              <a:rPr lang="ru-RU" dirty="0"/>
              <a:t>1)	Формулируются факторы оценки внешней и внутренней среды фирмы (табл. 33).</a:t>
            </a:r>
          </a:p>
          <a:p>
            <a:r>
              <a:rPr lang="ru-RU" dirty="0"/>
              <a:t>2)	Выделяются наиболее значимые факторы (табл. 34).</a:t>
            </a:r>
          </a:p>
          <a:p>
            <a:r>
              <a:rPr lang="ru-RU" dirty="0"/>
              <a:t>3)	Формулируется и анализируется перечень возможностей и угроз (табл. 35, 36).</a:t>
            </a:r>
          </a:p>
          <a:p>
            <a:r>
              <a:rPr lang="ru-RU" dirty="0"/>
              <a:t>4)	Составляется матрица SWOT (табл. 37).</a:t>
            </a:r>
          </a:p>
          <a:p>
            <a:r>
              <a:rPr lang="ru-RU" dirty="0"/>
              <a:t>5)	Формулируются ключевые факторы матрицы.</a:t>
            </a:r>
          </a:p>
          <a:p>
            <a:r>
              <a:rPr lang="ru-RU" dirty="0"/>
              <a:t>6)	Формулируются цели развития.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448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9552" y="4509120"/>
            <a:ext cx="7706040" cy="2176272"/>
          </a:xfrm>
        </p:spPr>
        <p:txBody>
          <a:bodyPr>
            <a:normAutofit/>
          </a:bodyPr>
          <a:lstStyle/>
          <a:p>
            <a:r>
              <a:rPr lang="ru-RU" dirty="0"/>
              <a:t>Таблица 33 – Анализ факторов внутренней и внешней среды организации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453322380"/>
              </p:ext>
            </p:extLst>
          </p:nvPr>
        </p:nvGraphicFramePr>
        <p:xfrm>
          <a:off x="251520" y="764704"/>
          <a:ext cx="8366720" cy="748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28256"/>
                <a:gridCol w="3733597"/>
                <a:gridCol w="3304867"/>
              </a:tblGrid>
              <a:tr h="748680"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Факторы среды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effectLst/>
                        </a:rPr>
                        <a:t>Эффективность составляющих среды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Важность (вес)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60960" marR="60960"/>
                </a:tc>
              </a:tr>
            </a:tbl>
          </a:graphicData>
        </a:graphic>
      </p:graphicFrame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624074"/>
              </p:ext>
            </p:extLst>
          </p:nvPr>
        </p:nvGraphicFramePr>
        <p:xfrm>
          <a:off x="1619672" y="1484784"/>
          <a:ext cx="6970143" cy="6987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8136"/>
                <a:gridCol w="940279"/>
                <a:gridCol w="1026543"/>
                <a:gridCol w="871268"/>
                <a:gridCol w="836763"/>
                <a:gridCol w="767751"/>
                <a:gridCol w="793630"/>
                <a:gridCol w="905773"/>
              </a:tblGrid>
              <a:tr h="6987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Очень сильная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Сильная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Нейтральная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Слабая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Очень слабая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Высокая 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Средняя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Низкая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51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Таблица 34 – Матрица «важность-эффективность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205253"/>
              </p:ext>
            </p:extLst>
          </p:nvPr>
        </p:nvGraphicFramePr>
        <p:xfrm>
          <a:off x="914400" y="2770188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9408"/>
                <a:gridCol w="538579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Важность</a:t>
                      </a:r>
                      <a:endParaRPr lang="ru-RU" dirty="0"/>
                    </a:p>
                  </a:txBody>
                  <a:tcPr marL="81280" marR="8128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Эффективность</a:t>
                      </a:r>
                      <a:endParaRPr lang="ru-RU" dirty="0"/>
                    </a:p>
                  </a:txBody>
                  <a:tcPr marL="81280" marR="8128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32520"/>
              </p:ext>
            </p:extLst>
          </p:nvPr>
        </p:nvGraphicFramePr>
        <p:xfrm>
          <a:off x="405442" y="2070340"/>
          <a:ext cx="8384875" cy="46582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222342"/>
                <a:gridCol w="3126035"/>
                <a:gridCol w="3036498"/>
              </a:tblGrid>
              <a:tr h="4658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810885"/>
              </p:ext>
            </p:extLst>
          </p:nvPr>
        </p:nvGraphicFramePr>
        <p:xfrm>
          <a:off x="388189" y="2665562"/>
          <a:ext cx="8436635" cy="155448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239595"/>
                <a:gridCol w="3138975"/>
                <a:gridCol w="3058065"/>
              </a:tblGrid>
              <a:tr h="569344"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Особое</a:t>
                      </a:r>
                      <a:r>
                        <a:rPr lang="ru-RU" baseline="0" dirty="0" smtClean="0"/>
                        <a:t> внимание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Продолжать сохранять достигнутый уровень</a:t>
                      </a:r>
                      <a:endParaRPr lang="ru-RU" dirty="0"/>
                    </a:p>
                  </a:txBody>
                  <a:tcPr/>
                </a:tc>
              </a:tr>
              <a:tr h="707366"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Низкий приоритет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Чрезмерное внимание незначительным факторам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603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Анализ потребителей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Анализ </a:t>
            </a:r>
            <a:r>
              <a:rPr lang="ru-RU" dirty="0"/>
              <a:t>потребителей. Процесс анализа потребителей в планировании маркетинга проходит в несколько этапов:</a:t>
            </a:r>
          </a:p>
          <a:p>
            <a:r>
              <a:rPr lang="ru-RU" dirty="0"/>
              <a:t>1)	Определение характеристик потребителей.</a:t>
            </a:r>
          </a:p>
          <a:p>
            <a:r>
              <a:rPr lang="ru-RU" dirty="0"/>
              <a:t>2)	Определение потребностей потребителей и выгод, которые они стремятся получить от продукта.</a:t>
            </a:r>
          </a:p>
          <a:p>
            <a:r>
              <a:rPr lang="ru-RU" dirty="0"/>
              <a:t>3)	Проведение анализа потребителей по объемам заказов, частоте покупки, времени работы с клиентом, причинам обращения в фирму, прибыли и т.д.</a:t>
            </a:r>
          </a:p>
          <a:p>
            <a:r>
              <a:rPr lang="ru-RU" dirty="0"/>
              <a:t>4)	Составление профиля потребителя.</a:t>
            </a:r>
          </a:p>
          <a:p>
            <a:r>
              <a:rPr lang="ru-RU" dirty="0"/>
              <a:t>5)	Выбор целевого сегмента (</a:t>
            </a:r>
            <a:r>
              <a:rPr lang="ru-RU" dirty="0" err="1"/>
              <a:t>ов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3469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 маркетинга и формы плановых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Результатом маркетингового планирования является план маркетинга, основное назначение которого — указать цели и определить конкретные действия с учетом необходимых ресурсов. Документ плана маркетинга включает:</a:t>
            </a:r>
          </a:p>
          <a:p>
            <a:r>
              <a:rPr lang="ru-RU" dirty="0"/>
              <a:t>—	резюме (краткий обзор проекта);</a:t>
            </a:r>
          </a:p>
          <a:p>
            <a:r>
              <a:rPr lang="ru-RU" dirty="0"/>
              <a:t>—	цели (миссия организации, ее цели и цели по группам продуктов);</a:t>
            </a:r>
          </a:p>
          <a:p>
            <a:r>
              <a:rPr lang="ru-RU" dirty="0"/>
              <a:t>—	описание продукта/рынка (обзор рынка, ассортиментная политика, резюме продаж);</a:t>
            </a:r>
          </a:p>
          <a:p>
            <a:r>
              <a:rPr lang="ru-RU" dirty="0"/>
              <a:t>—	SWOT-анализ;</a:t>
            </a:r>
          </a:p>
          <a:p>
            <a:r>
              <a:rPr lang="ru-RU" dirty="0"/>
              <a:t>—	основной анализ (среды, потребителей и конкурентов);</a:t>
            </a:r>
          </a:p>
          <a:p>
            <a:r>
              <a:rPr lang="ru-RU" dirty="0"/>
              <a:t>—	стратегии (целевой рынок, конкурентное преимущество, позиция);</a:t>
            </a:r>
          </a:p>
          <a:p>
            <a:r>
              <a:rPr lang="ru-RU" dirty="0"/>
              <a:t>—	прогноз (ожидаемый объем сбыта);</a:t>
            </a:r>
          </a:p>
          <a:p>
            <a:r>
              <a:rPr lang="ru-RU" dirty="0"/>
              <a:t>—	маркетинг-</a:t>
            </a:r>
            <a:r>
              <a:rPr lang="ru-RU" dirty="0" err="1"/>
              <a:t>микс</a:t>
            </a:r>
            <a:r>
              <a:rPr lang="ru-RU" dirty="0"/>
              <a:t>, задачи и обязанности;</a:t>
            </a:r>
          </a:p>
          <a:p>
            <a:r>
              <a:rPr lang="ru-RU" dirty="0"/>
              <a:t>—	бюджет;</a:t>
            </a:r>
          </a:p>
          <a:p>
            <a:r>
              <a:rPr lang="ru-RU" dirty="0"/>
              <a:t>—	выводы;</a:t>
            </a:r>
          </a:p>
          <a:p>
            <a:r>
              <a:rPr lang="ru-RU" dirty="0"/>
              <a:t>—	приложение.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16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Цели и стратегии бизнеса.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Цели и стратегии бизнеса. Важным этапом планирования маркетинга является определение миссии, представляющей собой краткое резюме основного предназначения фирмы. Содержание миссии определяется исходя из следующего: простота определения, удобная для восприятия форма, наличие четкого ответа на вопрос о том, почему потребители будут покупать продукт данной организации. Основа миссии — удовлетворение запросов потребителей. </a:t>
            </a:r>
            <a:endParaRPr lang="ru-RU" dirty="0" smtClean="0"/>
          </a:p>
          <a:p>
            <a:r>
              <a:rPr lang="ru-RU" dirty="0" smtClean="0"/>
              <a:t>Цели </a:t>
            </a:r>
            <a:r>
              <a:rPr lang="ru-RU" dirty="0"/>
              <a:t>должны быть достижимыми, выраженными количественно, </a:t>
            </a:r>
            <a:r>
              <a:rPr lang="ru-RU" dirty="0" err="1"/>
              <a:t>проранжированными</a:t>
            </a:r>
            <a:r>
              <a:rPr lang="ru-RU" dirty="0"/>
              <a:t> по степени их важности, согласно которой указаны их очередность и время.</a:t>
            </a:r>
          </a:p>
        </p:txBody>
      </p:sp>
    </p:spTree>
    <p:extLst>
      <p:ext uri="{BB962C8B-B14F-4D97-AF65-F5344CB8AC3E}">
        <p14:creationId xmlns:p14="http://schemas.microsoft.com/office/powerpoint/2010/main" val="1422508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Планирование цены предполагает выполнение следующих действий: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ru-RU" dirty="0"/>
              <a:t>	анализа ценовой политики фирмы и конкурентов;</a:t>
            </a:r>
          </a:p>
          <a:p>
            <a:pPr marL="502920" indent="-457200">
              <a:buFont typeface="+mj-lt"/>
              <a:buAutoNum type="arabicPeriod"/>
            </a:pPr>
            <a:r>
              <a:rPr lang="ru-RU" dirty="0"/>
              <a:t>	разработки концепции стратегии ценообразования;</a:t>
            </a:r>
          </a:p>
          <a:p>
            <a:pPr marL="502920" indent="-457200">
              <a:buFont typeface="+mj-lt"/>
              <a:buAutoNum type="arabicPeriod"/>
            </a:pPr>
            <a:r>
              <a:rPr lang="ru-RU" dirty="0" smtClean="0"/>
              <a:t>	разработки </a:t>
            </a:r>
            <a:r>
              <a:rPr lang="ru-RU" dirty="0"/>
              <a:t>тактических решений.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348" y="476672"/>
            <a:ext cx="245745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05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Планирование продвижения включает следующие этапы: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 algn="just">
              <a:buFont typeface="+mj-lt"/>
              <a:buAutoNum type="arabicPeriod"/>
            </a:pPr>
            <a:r>
              <a:rPr lang="ru-RU" dirty="0"/>
              <a:t>	анализ предыдущей кампании;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dirty="0"/>
              <a:t>	характеристика целевых групп;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dirty="0"/>
              <a:t>	цели и задачи продвижения;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dirty="0"/>
              <a:t>	выбор видов и инструментов продвижения;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dirty="0"/>
              <a:t>	определение бюджета;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dirty="0"/>
              <a:t>	составление программы продвижения;</a:t>
            </a:r>
          </a:p>
          <a:p>
            <a:pPr marL="502920" indent="-457200" algn="just">
              <a:buFont typeface="+mj-lt"/>
              <a:buAutoNum type="arabicPeriod"/>
            </a:pPr>
            <a:r>
              <a:rPr lang="ru-RU" dirty="0" smtClean="0"/>
              <a:t>      осуществление </a:t>
            </a:r>
            <a:r>
              <a:rPr lang="ru-RU" dirty="0"/>
              <a:t>контроля и определение </a:t>
            </a:r>
            <a:r>
              <a:rPr lang="ru-RU" dirty="0" smtClean="0"/>
              <a:t>     эффективности </a:t>
            </a:r>
            <a:r>
              <a:rPr lang="ru-RU" dirty="0"/>
              <a:t>кампании.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051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Контроль, аудит и самооценка на предприятии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Выделяют три вида контроля:</a:t>
            </a:r>
          </a:p>
          <a:p>
            <a:r>
              <a:rPr lang="ru-RU" dirty="0"/>
              <a:t>—	контроль  годовых планов, включающий оценку и корректировку основных технико-экономических показателей;</a:t>
            </a:r>
          </a:p>
          <a:p>
            <a:r>
              <a:rPr lang="ru-RU" dirty="0"/>
              <a:t>—	контроль прибыльности, представляющий собой оценку и корректировку с целью обеспечения прибыльности различных продуктов, групп потребителей, каналов распределения, деятельности на разных рынках;</a:t>
            </a:r>
          </a:p>
          <a:p>
            <a:r>
              <a:rPr lang="ru-RU" dirty="0"/>
              <a:t>—	стратегический контроль, предполагающий анализ эффективности маркетинга в целом с использованием методов аудита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509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Аудит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Аудит обладает такими характеристиками, как </a:t>
            </a:r>
            <a:r>
              <a:rPr lang="ru-RU" dirty="0" err="1"/>
              <a:t>всеобъемлемость</a:t>
            </a:r>
            <a:r>
              <a:rPr lang="ru-RU" dirty="0"/>
              <a:t> (охватывает все главные виды маркетинговой деятельности организации), систематичность (включает упорядоченную последовательность действий), независимость (проведение аудита как собственными силами, так и с привлечением независимых консультантов), периодичность (цикличность проведения аудита).</a:t>
            </a:r>
          </a:p>
        </p:txBody>
      </p:sp>
    </p:spTree>
    <p:extLst>
      <p:ext uri="{BB962C8B-B14F-4D97-AF65-F5344CB8AC3E}">
        <p14:creationId xmlns:p14="http://schemas.microsoft.com/office/powerpoint/2010/main" val="2952559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Осуществляя аудит, организация работает в двух направлениях: анализ неконтролируемых (внешний аудит) и контролируемых переменных (внутренний аудит).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333" y="4351983"/>
            <a:ext cx="4303667" cy="250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41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>ВОПРОСЫ ДЛЯ САМОКОНТРОЛЯ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В чем заключается цель маркетингового планирования?</a:t>
            </a:r>
            <a:endParaRPr lang="ru-RU" b="1" dirty="0"/>
          </a:p>
          <a:p>
            <a:pPr lvl="0"/>
            <a:r>
              <a:rPr lang="ru-RU" dirty="0"/>
              <a:t>Какие требования предъявляет маркетинговое планирование к целям организации?</a:t>
            </a:r>
            <a:endParaRPr lang="ru-RU" b="1" dirty="0"/>
          </a:p>
          <a:p>
            <a:pPr lvl="0"/>
            <a:r>
              <a:rPr lang="ru-RU" dirty="0"/>
              <a:t>В чем заключается сущность </a:t>
            </a:r>
            <a:r>
              <a:rPr lang="en-US" dirty="0"/>
              <a:t>GAP</a:t>
            </a:r>
            <a:r>
              <a:rPr lang="ru-RU" dirty="0"/>
              <a:t>-метода?</a:t>
            </a:r>
            <a:endParaRPr lang="ru-RU" b="1" dirty="0"/>
          </a:p>
          <a:p>
            <a:pPr lvl="0"/>
            <a:r>
              <a:rPr lang="ru-RU" dirty="0"/>
              <a:t>Какие основные характеристики представлены в анализе конкурентов?</a:t>
            </a:r>
            <a:endParaRPr lang="ru-RU" b="1" dirty="0"/>
          </a:p>
          <a:p>
            <a:pPr lvl="0"/>
            <a:r>
              <a:rPr lang="ru-RU" dirty="0"/>
              <a:t>В чем сущность </a:t>
            </a:r>
            <a:r>
              <a:rPr lang="en-US" dirty="0"/>
              <a:t>SWOT</a:t>
            </a:r>
            <a:r>
              <a:rPr lang="kk-KZ" dirty="0"/>
              <a:t>-анализа </a:t>
            </a:r>
            <a:r>
              <a:rPr lang="ru-RU" dirty="0"/>
              <a:t>?</a:t>
            </a:r>
            <a:endParaRPr lang="ru-RU" b="1" dirty="0"/>
          </a:p>
          <a:p>
            <a:pPr lvl="0"/>
            <a:r>
              <a:rPr lang="ru-RU" dirty="0"/>
              <a:t>Перечислите и дайте характеристику этапам АСП-подхода.</a:t>
            </a:r>
            <a:endParaRPr lang="ru-RU" b="1" dirty="0"/>
          </a:p>
          <a:p>
            <a:pPr lvl="0"/>
            <a:r>
              <a:rPr lang="ru-RU" dirty="0"/>
              <a:t>Объясните сущность понятия «миссия».</a:t>
            </a:r>
            <a:endParaRPr lang="ru-RU" b="1" dirty="0"/>
          </a:p>
          <a:p>
            <a:pPr lvl="0"/>
            <a:r>
              <a:rPr lang="ru-RU" dirty="0"/>
              <a:t>Перечислите и объясните этапы процесса анализа спроса.</a:t>
            </a:r>
            <a:endParaRPr lang="ru-RU" b="1" dirty="0"/>
          </a:p>
          <a:p>
            <a:pPr lvl="0"/>
            <a:r>
              <a:rPr lang="ru-RU" dirty="0"/>
              <a:t>В чем заключается различие между аудитом и самооценкой на предприятии?</a:t>
            </a:r>
            <a:endParaRPr lang="ru-RU" b="1" dirty="0"/>
          </a:p>
          <a:p>
            <a:pPr lvl="0"/>
            <a:r>
              <a:rPr lang="ru-RU" dirty="0"/>
              <a:t>В чем заключается сущность маркетинговой программы и ее элементов?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151216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86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>ВОПРОСЫ СЕМИНАРСКОГО ЗАНЯТИЯ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                  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«</a:t>
            </a:r>
            <a:r>
              <a:rPr lang="ru-RU" sz="2200" b="1" dirty="0"/>
              <a:t>ОСОБЕНОСТИ СТРАТЕГИЧЕСКОГО ПЛАНИРОВАНИЯ»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	Общие концепции планирования маркетинга.</a:t>
            </a:r>
          </a:p>
          <a:p>
            <a:r>
              <a:rPr lang="ru-RU" dirty="0"/>
              <a:t>Контент: Виды и типы маркетинговых планов. Стратегический и тактический план маркетинговой деятельности. Система реализации маркетингового плана.</a:t>
            </a:r>
          </a:p>
          <a:p>
            <a:r>
              <a:rPr lang="ru-RU" dirty="0"/>
              <a:t>2. Структура плана маркетинга и последовательность его разработки.</a:t>
            </a:r>
          </a:p>
          <a:p>
            <a:r>
              <a:rPr lang="ru-RU" dirty="0"/>
              <a:t>Контент: Текущая маркетинговая ситуация. SWOT-анализ. Маркетинговые цели-миссии.  Маркетинговые альтернативные  стратегии. Программа действий. Конкретизация и оценка маркетинговых стратегий и мероприятий. Разработка программ в области маркетинговой деятельности. Бюджет маркетинга. </a:t>
            </a:r>
          </a:p>
          <a:p>
            <a:r>
              <a:rPr lang="ru-RU" dirty="0"/>
              <a:t>3. Организация планирования маркетинга.</a:t>
            </a:r>
          </a:p>
          <a:p>
            <a:r>
              <a:rPr lang="ru-RU" dirty="0"/>
              <a:t>Контент: Виды маркетинговых планов. Стратегический план маркетинга. Оперативно-календарное планирование.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24744"/>
            <a:ext cx="67627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66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ТЕМАТИКА  РЕФЕРАТОВ И ДОКЛАДОВ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1.	Виды и типы маркетинговых планов. </a:t>
            </a:r>
          </a:p>
          <a:p>
            <a:r>
              <a:rPr lang="ru-RU" dirty="0"/>
              <a:t>2.	Стратегический и тактический план маркетинговой деятельности.</a:t>
            </a:r>
          </a:p>
          <a:p>
            <a:r>
              <a:rPr lang="ru-RU" dirty="0"/>
              <a:t>3.	Структура плана маркетинга и последовательность его разработки.</a:t>
            </a:r>
          </a:p>
          <a:p>
            <a:r>
              <a:rPr lang="ru-RU" dirty="0"/>
              <a:t>4.	Организация планирования маркетинга.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057300"/>
            <a:ext cx="67627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22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53</TotalTime>
  <Words>1045</Words>
  <Application>Microsoft Office PowerPoint</Application>
  <PresentationFormat>Экран (4:3)</PresentationFormat>
  <Paragraphs>257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Перспектива</vt:lpstr>
      <vt:lpstr>ПЛАНИРОВАНИЕ В СИСТЕМЕ МАРКЕТИНГА  </vt:lpstr>
      <vt:lpstr>Сущность маркетингового планирования</vt:lpstr>
      <vt:lpstr>АСП подход</vt:lpstr>
      <vt:lpstr>АСП-подход к планированию маркетинга</vt:lpstr>
      <vt:lpstr>Показатели.</vt:lpstr>
      <vt:lpstr>Показатели эффективности деятельности фирмы: </vt:lpstr>
      <vt:lpstr>Показатели финансового положения фирмы: </vt:lpstr>
      <vt:lpstr>Таблица  29 – Анализ перспективности рынка</vt:lpstr>
      <vt:lpstr>Спрос</vt:lpstr>
      <vt:lpstr>Уровни спроса</vt:lpstr>
      <vt:lpstr>Презентация PowerPoint</vt:lpstr>
      <vt:lpstr>Оценка направленности влияния</vt:lpstr>
      <vt:lpstr>SWOT-анализ </vt:lpstr>
      <vt:lpstr>Таблица 33 – Анализ факторов внутренней и внешней среды организации </vt:lpstr>
      <vt:lpstr>Таблица 34 – Матрица «важность-эффективность</vt:lpstr>
      <vt:lpstr>Анализ потребителей</vt:lpstr>
      <vt:lpstr>План маркетинга и формы плановых документов</vt:lpstr>
      <vt:lpstr>Цели и стратегии бизнеса. </vt:lpstr>
      <vt:lpstr>Планирование цены предполагает выполнение следующих действий: </vt:lpstr>
      <vt:lpstr>Планирование продвижения включает следующие этапы: </vt:lpstr>
      <vt:lpstr>Контроль, аудит и самооценка на предприятии</vt:lpstr>
      <vt:lpstr>Аудит</vt:lpstr>
      <vt:lpstr>Презентация PowerPoint</vt:lpstr>
      <vt:lpstr> ВОПРОСЫ ДЛЯ САМОКОНТРОЛЯ  </vt:lpstr>
      <vt:lpstr>ВОПРОСЫ СЕМИНАРСКОГО ЗАНЯТИЯ                     «ОСОБЕНОСТИ СТРАТЕГИЧЕСКОГО ПЛАНИРОВАНИЯ» </vt:lpstr>
      <vt:lpstr>ТЕМАТИКА  РЕФЕРАТОВ И ДОКЛАДОВ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В СИСТЕМЕ МАРКЕТИНГА  </dc:title>
  <dc:creator>Ельдар Карлов</dc:creator>
  <cp:lastModifiedBy>Данияр</cp:lastModifiedBy>
  <cp:revision>6</cp:revision>
  <dcterms:created xsi:type="dcterms:W3CDTF">2019-11-27T14:58:31Z</dcterms:created>
  <dcterms:modified xsi:type="dcterms:W3CDTF">2019-11-27T16:02:44Z</dcterms:modified>
</cp:coreProperties>
</file>